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20" r:id="rId3"/>
  </p:sldMasterIdLst>
  <p:notesMasterIdLst>
    <p:notesMasterId r:id="rId19"/>
  </p:notesMasterIdLst>
  <p:sldIdLst>
    <p:sldId id="762" r:id="rId4"/>
    <p:sldId id="803" r:id="rId5"/>
    <p:sldId id="256" r:id="rId6"/>
    <p:sldId id="257" r:id="rId7"/>
    <p:sldId id="807" r:id="rId8"/>
    <p:sldId id="805" r:id="rId9"/>
    <p:sldId id="808" r:id="rId10"/>
    <p:sldId id="782" r:id="rId11"/>
    <p:sldId id="784" r:id="rId12"/>
    <p:sldId id="794" r:id="rId13"/>
    <p:sldId id="796" r:id="rId14"/>
    <p:sldId id="798" r:id="rId15"/>
    <p:sldId id="800" r:id="rId16"/>
    <p:sldId id="804" r:id="rId17"/>
    <p:sldId id="790" r:id="rId18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Kelly" initials="AK" lastIdx="1" clrIdx="0">
    <p:extLst>
      <p:ext uri="{19B8F6BF-5375-455C-9EA6-DF929625EA0E}">
        <p15:presenceInfo xmlns:p15="http://schemas.microsoft.com/office/powerpoint/2012/main" userId="098ae2719c07ee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6DE-456C-95AC-78EF32E1A88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6DE-456C-95AC-78EF32E1A887}"/>
              </c:ext>
            </c:extLst>
          </c:dPt>
          <c:dLbls>
            <c:dLbl>
              <c:idx val="0"/>
              <c:layout>
                <c:manualLayout>
                  <c:x val="-0.21754838531009357"/>
                  <c:y val="-0.2992832609204882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b="1"/>
                      <a:t>Students</a:t>
                    </a:r>
                    <a:r>
                      <a:rPr lang="en-US" sz="2400" b="1" baseline="0"/>
                      <a:t> with Neurodiverse Conditions</a:t>
                    </a:r>
                    <a:endParaRPr lang="en-US" sz="2400" b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96099901574811"/>
                      <c:h val="0.3497343534858296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6DE-456C-95AC-78EF32E1A887}"/>
                </c:ext>
              </c:extLst>
            </c:dLbl>
            <c:dLbl>
              <c:idx val="1"/>
              <c:layout>
                <c:manualLayout>
                  <c:x val="0.17915370709356546"/>
                  <c:y val="0.147784490039157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b="1"/>
                      <a:t>Students with Other Disability Types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89062500000001"/>
                      <c:h val="0.3591796654047941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C6DE-456C-95AC-78EF32E1A8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Neurodiverse Conditions</c:v>
                </c:pt>
                <c:pt idx="1">
                  <c:v>Other Disabilities 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1737</c:v>
                </c:pt>
                <c:pt idx="1">
                  <c:v>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DE-456C-95AC-78EF32E1A8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Neurodiverse Conditions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4F4-4871-9DAB-36F0F37422A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4F4-4871-9DAB-36F0F37422A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4F4-4871-9DAB-36F0F37422A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4F4-4871-9DAB-36F0F37422AC}"/>
              </c:ext>
            </c:extLst>
          </c:dPt>
          <c:dLbls>
            <c:dLbl>
              <c:idx val="0"/>
              <c:layout>
                <c:manualLayout>
                  <c:x val="-0.11282781742125984"/>
                  <c:y val="0.16372735213291387"/>
                </c:manualLayout>
              </c:layout>
              <c:tx>
                <c:rich>
                  <a:bodyPr/>
                  <a:lstStyle/>
                  <a:p>
                    <a:fld id="{BD092C67-7526-453F-A4DA-E78738E5EFB1}" type="VALUE">
                      <a:rPr lang="en-US" sz="2400"/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4F4-4871-9DAB-36F0F37422AC}"/>
                </c:ext>
              </c:extLst>
            </c:dLbl>
            <c:dLbl>
              <c:idx val="1"/>
              <c:layout>
                <c:manualLayout>
                  <c:x val="-0.11785537647637795"/>
                  <c:y val="-8.8049699307966328E-2"/>
                </c:manualLayout>
              </c:layout>
              <c:tx>
                <c:rich>
                  <a:bodyPr/>
                  <a:lstStyle/>
                  <a:p>
                    <a:fld id="{A68741B5-AA56-4930-83D7-3BC9FB68EE49}" type="VALUE">
                      <a:rPr lang="en-US" sz="2400"/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4F4-4871-9DAB-36F0F37422AC}"/>
                </c:ext>
              </c:extLst>
            </c:dLbl>
            <c:dLbl>
              <c:idx val="2"/>
              <c:layout>
                <c:manualLayout>
                  <c:x val="-6.849581692913391E-2"/>
                  <c:y val="-0.17818773510164032"/>
                </c:manualLayout>
              </c:layout>
              <c:tx>
                <c:rich>
                  <a:bodyPr/>
                  <a:lstStyle/>
                  <a:p>
                    <a:fld id="{7AC64412-330A-4BE3-9CED-63359E436EE4}" type="VALUE">
                      <a:rPr lang="en-US" sz="2400"/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4F4-4871-9DAB-36F0F37422AC}"/>
                </c:ext>
              </c:extLst>
            </c:dLbl>
            <c:dLbl>
              <c:idx val="3"/>
              <c:layout>
                <c:manualLayout>
                  <c:x val="0.18248166830708662"/>
                  <c:y val="-4.4158277303255576E-2"/>
                </c:manualLayout>
              </c:layout>
              <c:tx>
                <c:rich>
                  <a:bodyPr/>
                  <a:lstStyle/>
                  <a:p>
                    <a:fld id="{3BA03F76-4664-42D6-84E5-6B9059FABD59}" type="VALUE">
                      <a:rPr lang="en-US" sz="2400"/>
                      <a:pPr/>
                      <a:t>[VALUE]</a:t>
                    </a:fld>
                    <a:endParaRPr lang="en-IE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4F4-4871-9DAB-36F0F37422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ADD/ADHD</c:v>
                </c:pt>
                <c:pt idx="1">
                  <c:v>Autistic Spectrum Disorder</c:v>
                </c:pt>
                <c:pt idx="2">
                  <c:v>Dyspraxia</c:v>
                </c:pt>
                <c:pt idx="3">
                  <c:v>Specific Learning Difficulty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418</c:v>
                </c:pt>
                <c:pt idx="1">
                  <c:v>250</c:v>
                </c:pt>
                <c:pt idx="2">
                  <c:v>226</c:v>
                </c:pt>
                <c:pt idx="3">
                  <c:v>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F4-4871-9DAB-36F0F3742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Increase</a:t>
            </a:r>
            <a:r>
              <a:rPr lang="en-US" sz="2800" baseline="0" dirty="0"/>
              <a:t> in Neurodiverse Conditions</a:t>
            </a:r>
            <a:endParaRPr lang="en-US" sz="2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2017-18</c:v>
                </c:pt>
                <c:pt idx="1">
                  <c:v>2018-19</c:v>
                </c:pt>
                <c:pt idx="2">
                  <c:v>2019-20</c:v>
                </c:pt>
                <c:pt idx="3">
                  <c:v>2020-21</c:v>
                </c:pt>
                <c:pt idx="4">
                  <c:v>2021-2022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974</c:v>
                </c:pt>
                <c:pt idx="1">
                  <c:v>1097</c:v>
                </c:pt>
                <c:pt idx="2">
                  <c:v>1235</c:v>
                </c:pt>
                <c:pt idx="3">
                  <c:v>1371</c:v>
                </c:pt>
                <c:pt idx="4">
                  <c:v>1583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2A-4B6D-8FE7-D702F7C0E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821616"/>
        <c:axId val="140417904"/>
      </c:barChart>
      <c:catAx>
        <c:axId val="15382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417904"/>
        <c:crosses val="autoZero"/>
        <c:auto val="1"/>
        <c:lblAlgn val="ctr"/>
        <c:lblOffset val="100"/>
        <c:noMultiLvlLbl val="0"/>
      </c:catAx>
      <c:valAx>
        <c:axId val="14041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82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399D0-8EEE-4E9F-93CF-F4762A1476C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D8F5282-99E9-48D7-9363-597D4AC8CCB0}">
      <dgm:prSet/>
      <dgm:spPr/>
      <dgm:t>
        <a:bodyPr/>
        <a:lstStyle/>
        <a:p>
          <a:r>
            <a:rPr lang="en-IE"/>
            <a:t>Diversity</a:t>
          </a:r>
          <a:endParaRPr lang="en-US"/>
        </a:p>
      </dgm:t>
    </dgm:pt>
    <dgm:pt modelId="{14329209-1B13-4DD8-A59A-AD53C46A6DCD}" type="parTrans" cxnId="{05577718-6CF5-4725-9BF5-64D1C22A937E}">
      <dgm:prSet/>
      <dgm:spPr/>
      <dgm:t>
        <a:bodyPr/>
        <a:lstStyle/>
        <a:p>
          <a:endParaRPr lang="en-US"/>
        </a:p>
      </dgm:t>
    </dgm:pt>
    <dgm:pt modelId="{3CA3CEA5-0183-4631-9BFF-442D39F9C56A}" type="sibTrans" cxnId="{05577718-6CF5-4725-9BF5-64D1C22A937E}">
      <dgm:prSet/>
      <dgm:spPr/>
      <dgm:t>
        <a:bodyPr/>
        <a:lstStyle/>
        <a:p>
          <a:endParaRPr lang="en-US"/>
        </a:p>
      </dgm:t>
    </dgm:pt>
    <dgm:pt modelId="{6CD02725-F9F9-4B25-B76E-26AF4EBE4DC5}">
      <dgm:prSet/>
      <dgm:spPr/>
      <dgm:t>
        <a:bodyPr/>
        <a:lstStyle/>
        <a:p>
          <a:r>
            <a:rPr lang="en-IE"/>
            <a:t>New perspectives</a:t>
          </a:r>
          <a:endParaRPr lang="en-US"/>
        </a:p>
      </dgm:t>
    </dgm:pt>
    <dgm:pt modelId="{A7100DFE-80D9-4936-8195-BBDB7FAA9A56}" type="parTrans" cxnId="{7ABC5097-15F7-4D68-B31B-8B96A2BA5D73}">
      <dgm:prSet/>
      <dgm:spPr/>
      <dgm:t>
        <a:bodyPr/>
        <a:lstStyle/>
        <a:p>
          <a:endParaRPr lang="en-US"/>
        </a:p>
      </dgm:t>
    </dgm:pt>
    <dgm:pt modelId="{ACB3C622-BB03-4F00-AD13-850D77BAFD55}" type="sibTrans" cxnId="{7ABC5097-15F7-4D68-B31B-8B96A2BA5D73}">
      <dgm:prSet/>
      <dgm:spPr/>
      <dgm:t>
        <a:bodyPr/>
        <a:lstStyle/>
        <a:p>
          <a:endParaRPr lang="en-US"/>
        </a:p>
      </dgm:t>
    </dgm:pt>
    <dgm:pt modelId="{0ADB8F78-F770-467F-9B1D-DCE563306D69}">
      <dgm:prSet/>
      <dgm:spPr/>
      <dgm:t>
        <a:bodyPr/>
        <a:lstStyle/>
        <a:p>
          <a:r>
            <a:rPr lang="en-IE"/>
            <a:t>Creative</a:t>
          </a:r>
          <a:endParaRPr lang="en-US"/>
        </a:p>
      </dgm:t>
    </dgm:pt>
    <dgm:pt modelId="{DF57BB5F-B223-4B46-A822-1F03DE5FCAB1}" type="parTrans" cxnId="{4055D022-C58D-4DCB-BEEC-E73ECBF94E0D}">
      <dgm:prSet/>
      <dgm:spPr/>
      <dgm:t>
        <a:bodyPr/>
        <a:lstStyle/>
        <a:p>
          <a:endParaRPr lang="en-US"/>
        </a:p>
      </dgm:t>
    </dgm:pt>
    <dgm:pt modelId="{9046507A-9AE8-42EB-961E-3A9650C40D4E}" type="sibTrans" cxnId="{4055D022-C58D-4DCB-BEEC-E73ECBF94E0D}">
      <dgm:prSet/>
      <dgm:spPr/>
      <dgm:t>
        <a:bodyPr/>
        <a:lstStyle/>
        <a:p>
          <a:endParaRPr lang="en-US"/>
        </a:p>
      </dgm:t>
    </dgm:pt>
    <dgm:pt modelId="{47965E4E-E062-4FEC-865B-32F36BB960BF}">
      <dgm:prSet/>
      <dgm:spPr/>
      <dgm:t>
        <a:bodyPr/>
        <a:lstStyle/>
        <a:p>
          <a:r>
            <a:rPr lang="en-IE"/>
            <a:t>Intelligent</a:t>
          </a:r>
          <a:endParaRPr lang="en-US"/>
        </a:p>
      </dgm:t>
    </dgm:pt>
    <dgm:pt modelId="{656E2F96-C8A7-445D-A245-2B560543C4A4}" type="parTrans" cxnId="{077E0065-F17D-4708-BF84-FADA016E9FC1}">
      <dgm:prSet/>
      <dgm:spPr/>
      <dgm:t>
        <a:bodyPr/>
        <a:lstStyle/>
        <a:p>
          <a:endParaRPr lang="en-US"/>
        </a:p>
      </dgm:t>
    </dgm:pt>
    <dgm:pt modelId="{DC522160-CEF5-4303-BE64-3FB24B8F477A}" type="sibTrans" cxnId="{077E0065-F17D-4708-BF84-FADA016E9FC1}">
      <dgm:prSet/>
      <dgm:spPr/>
      <dgm:t>
        <a:bodyPr/>
        <a:lstStyle/>
        <a:p>
          <a:endParaRPr lang="en-US"/>
        </a:p>
      </dgm:t>
    </dgm:pt>
    <dgm:pt modelId="{24FC7B1D-394F-4413-B46B-D1B98F00E07F}">
      <dgm:prSet/>
      <dgm:spPr/>
      <dgm:t>
        <a:bodyPr/>
        <a:lstStyle/>
        <a:p>
          <a:r>
            <a:rPr lang="en-IE"/>
            <a:t>Determined</a:t>
          </a:r>
          <a:endParaRPr lang="en-US"/>
        </a:p>
      </dgm:t>
    </dgm:pt>
    <dgm:pt modelId="{334F4C17-AB5A-4C0E-A6A0-2637BBADF9A8}" type="parTrans" cxnId="{7B313296-9F8B-493F-983E-B405B71FD011}">
      <dgm:prSet/>
      <dgm:spPr/>
      <dgm:t>
        <a:bodyPr/>
        <a:lstStyle/>
        <a:p>
          <a:endParaRPr lang="en-US"/>
        </a:p>
      </dgm:t>
    </dgm:pt>
    <dgm:pt modelId="{678F11AB-9245-4759-847D-310C82EE7CCB}" type="sibTrans" cxnId="{7B313296-9F8B-493F-983E-B405B71FD011}">
      <dgm:prSet/>
      <dgm:spPr/>
      <dgm:t>
        <a:bodyPr/>
        <a:lstStyle/>
        <a:p>
          <a:endParaRPr lang="en-US"/>
        </a:p>
      </dgm:t>
    </dgm:pt>
    <dgm:pt modelId="{DD09F7CF-6431-4029-A29C-147DEA0894C4}">
      <dgm:prSet/>
      <dgm:spPr/>
      <dgm:t>
        <a:bodyPr/>
        <a:lstStyle/>
        <a:p>
          <a:r>
            <a:rPr lang="en-IE"/>
            <a:t>Visual</a:t>
          </a:r>
          <a:endParaRPr lang="en-US"/>
        </a:p>
      </dgm:t>
    </dgm:pt>
    <dgm:pt modelId="{A78E0505-CC57-4FAB-BF9A-9B5D654B200B}" type="parTrans" cxnId="{32F1090B-4121-4B18-A37C-163E8A5F3503}">
      <dgm:prSet/>
      <dgm:spPr/>
      <dgm:t>
        <a:bodyPr/>
        <a:lstStyle/>
        <a:p>
          <a:endParaRPr lang="en-US"/>
        </a:p>
      </dgm:t>
    </dgm:pt>
    <dgm:pt modelId="{2FD15518-560F-405B-98EA-4883C65B3696}" type="sibTrans" cxnId="{32F1090B-4121-4B18-A37C-163E8A5F3503}">
      <dgm:prSet/>
      <dgm:spPr/>
      <dgm:t>
        <a:bodyPr/>
        <a:lstStyle/>
        <a:p>
          <a:endParaRPr lang="en-US"/>
        </a:p>
      </dgm:t>
    </dgm:pt>
    <dgm:pt modelId="{5F1DD15C-8207-466F-96C7-181CB23424B2}">
      <dgm:prSet/>
      <dgm:spPr/>
      <dgm:t>
        <a:bodyPr/>
        <a:lstStyle/>
        <a:p>
          <a:r>
            <a:rPr lang="en-IE"/>
            <a:t>Fun-loving</a:t>
          </a:r>
          <a:endParaRPr lang="en-US"/>
        </a:p>
      </dgm:t>
    </dgm:pt>
    <dgm:pt modelId="{60E757F8-B7F6-4BCC-86EE-392AA2269A7E}" type="parTrans" cxnId="{CBD59AF9-6CC8-4575-A533-07156FC2D540}">
      <dgm:prSet/>
      <dgm:spPr/>
      <dgm:t>
        <a:bodyPr/>
        <a:lstStyle/>
        <a:p>
          <a:endParaRPr lang="en-US"/>
        </a:p>
      </dgm:t>
    </dgm:pt>
    <dgm:pt modelId="{B94BA44C-5D95-4785-804A-23577D1D51E6}" type="sibTrans" cxnId="{CBD59AF9-6CC8-4575-A533-07156FC2D540}">
      <dgm:prSet/>
      <dgm:spPr/>
      <dgm:t>
        <a:bodyPr/>
        <a:lstStyle/>
        <a:p>
          <a:endParaRPr lang="en-US"/>
        </a:p>
      </dgm:t>
    </dgm:pt>
    <dgm:pt modelId="{AE688561-4F94-41E2-BA5F-D43F6CA9F970}" type="pres">
      <dgm:prSet presAssocID="{CED399D0-8EEE-4E9F-93CF-F4762A1476C9}" presName="diagram" presStyleCnt="0">
        <dgm:presLayoutVars>
          <dgm:dir/>
          <dgm:resizeHandles val="exact"/>
        </dgm:presLayoutVars>
      </dgm:prSet>
      <dgm:spPr/>
    </dgm:pt>
    <dgm:pt modelId="{F01520DA-9F37-4EAA-AA5E-5945FE3285BE}" type="pres">
      <dgm:prSet presAssocID="{1D8F5282-99E9-48D7-9363-597D4AC8CCB0}" presName="node" presStyleLbl="node1" presStyleIdx="0" presStyleCnt="7">
        <dgm:presLayoutVars>
          <dgm:bulletEnabled val="1"/>
        </dgm:presLayoutVars>
      </dgm:prSet>
      <dgm:spPr/>
    </dgm:pt>
    <dgm:pt modelId="{051D1EC4-1D84-48C5-8B9B-B4BC7FD56E3B}" type="pres">
      <dgm:prSet presAssocID="{3CA3CEA5-0183-4631-9BFF-442D39F9C56A}" presName="sibTrans" presStyleCnt="0"/>
      <dgm:spPr/>
    </dgm:pt>
    <dgm:pt modelId="{BE6B2DB5-E428-46AC-8459-59E1BDD87A9E}" type="pres">
      <dgm:prSet presAssocID="{6CD02725-F9F9-4B25-B76E-26AF4EBE4DC5}" presName="node" presStyleLbl="node1" presStyleIdx="1" presStyleCnt="7">
        <dgm:presLayoutVars>
          <dgm:bulletEnabled val="1"/>
        </dgm:presLayoutVars>
      </dgm:prSet>
      <dgm:spPr/>
    </dgm:pt>
    <dgm:pt modelId="{D9C1C340-E5E0-41E2-ACC1-8C77BEEC3859}" type="pres">
      <dgm:prSet presAssocID="{ACB3C622-BB03-4F00-AD13-850D77BAFD55}" presName="sibTrans" presStyleCnt="0"/>
      <dgm:spPr/>
    </dgm:pt>
    <dgm:pt modelId="{BE5FAD7B-38DE-4B7D-9572-9CE94E027D7E}" type="pres">
      <dgm:prSet presAssocID="{0ADB8F78-F770-467F-9B1D-DCE563306D69}" presName="node" presStyleLbl="node1" presStyleIdx="2" presStyleCnt="7">
        <dgm:presLayoutVars>
          <dgm:bulletEnabled val="1"/>
        </dgm:presLayoutVars>
      </dgm:prSet>
      <dgm:spPr/>
    </dgm:pt>
    <dgm:pt modelId="{A7199D0D-1563-4BEF-B1D0-10C212BE9F2E}" type="pres">
      <dgm:prSet presAssocID="{9046507A-9AE8-42EB-961E-3A9650C40D4E}" presName="sibTrans" presStyleCnt="0"/>
      <dgm:spPr/>
    </dgm:pt>
    <dgm:pt modelId="{DF3CCAC1-7A5C-45A6-BC4F-C90D73769BCF}" type="pres">
      <dgm:prSet presAssocID="{47965E4E-E062-4FEC-865B-32F36BB960BF}" presName="node" presStyleLbl="node1" presStyleIdx="3" presStyleCnt="7">
        <dgm:presLayoutVars>
          <dgm:bulletEnabled val="1"/>
        </dgm:presLayoutVars>
      </dgm:prSet>
      <dgm:spPr/>
    </dgm:pt>
    <dgm:pt modelId="{D5BF3BD7-C3B2-47C1-9C5B-9EC3B7C6CB04}" type="pres">
      <dgm:prSet presAssocID="{DC522160-CEF5-4303-BE64-3FB24B8F477A}" presName="sibTrans" presStyleCnt="0"/>
      <dgm:spPr/>
    </dgm:pt>
    <dgm:pt modelId="{02F8B4E2-0873-49BD-AD2C-B62E5874543C}" type="pres">
      <dgm:prSet presAssocID="{24FC7B1D-394F-4413-B46B-D1B98F00E07F}" presName="node" presStyleLbl="node1" presStyleIdx="4" presStyleCnt="7">
        <dgm:presLayoutVars>
          <dgm:bulletEnabled val="1"/>
        </dgm:presLayoutVars>
      </dgm:prSet>
      <dgm:spPr/>
    </dgm:pt>
    <dgm:pt modelId="{D189F9A2-6195-4E94-8F7D-F082F340690C}" type="pres">
      <dgm:prSet presAssocID="{678F11AB-9245-4759-847D-310C82EE7CCB}" presName="sibTrans" presStyleCnt="0"/>
      <dgm:spPr/>
    </dgm:pt>
    <dgm:pt modelId="{2E898A95-02AD-4945-B357-68D3C27663FB}" type="pres">
      <dgm:prSet presAssocID="{DD09F7CF-6431-4029-A29C-147DEA0894C4}" presName="node" presStyleLbl="node1" presStyleIdx="5" presStyleCnt="7">
        <dgm:presLayoutVars>
          <dgm:bulletEnabled val="1"/>
        </dgm:presLayoutVars>
      </dgm:prSet>
      <dgm:spPr/>
    </dgm:pt>
    <dgm:pt modelId="{2B01A791-163A-4429-AC81-B15C794D40CD}" type="pres">
      <dgm:prSet presAssocID="{2FD15518-560F-405B-98EA-4883C65B3696}" presName="sibTrans" presStyleCnt="0"/>
      <dgm:spPr/>
    </dgm:pt>
    <dgm:pt modelId="{A1F156A9-643D-402E-82AD-728E3486F6B0}" type="pres">
      <dgm:prSet presAssocID="{5F1DD15C-8207-466F-96C7-181CB23424B2}" presName="node" presStyleLbl="node1" presStyleIdx="6" presStyleCnt="7">
        <dgm:presLayoutVars>
          <dgm:bulletEnabled val="1"/>
        </dgm:presLayoutVars>
      </dgm:prSet>
      <dgm:spPr/>
    </dgm:pt>
  </dgm:ptLst>
  <dgm:cxnLst>
    <dgm:cxn modelId="{32F1090B-4121-4B18-A37C-163E8A5F3503}" srcId="{CED399D0-8EEE-4E9F-93CF-F4762A1476C9}" destId="{DD09F7CF-6431-4029-A29C-147DEA0894C4}" srcOrd="5" destOrd="0" parTransId="{A78E0505-CC57-4FAB-BF9A-9B5D654B200B}" sibTransId="{2FD15518-560F-405B-98EA-4883C65B3696}"/>
    <dgm:cxn modelId="{05577718-6CF5-4725-9BF5-64D1C22A937E}" srcId="{CED399D0-8EEE-4E9F-93CF-F4762A1476C9}" destId="{1D8F5282-99E9-48D7-9363-597D4AC8CCB0}" srcOrd="0" destOrd="0" parTransId="{14329209-1B13-4DD8-A59A-AD53C46A6DCD}" sibTransId="{3CA3CEA5-0183-4631-9BFF-442D39F9C56A}"/>
    <dgm:cxn modelId="{4055D022-C58D-4DCB-BEEC-E73ECBF94E0D}" srcId="{CED399D0-8EEE-4E9F-93CF-F4762A1476C9}" destId="{0ADB8F78-F770-467F-9B1D-DCE563306D69}" srcOrd="2" destOrd="0" parTransId="{DF57BB5F-B223-4B46-A822-1F03DE5FCAB1}" sibTransId="{9046507A-9AE8-42EB-961E-3A9650C40D4E}"/>
    <dgm:cxn modelId="{805E9B24-4237-480F-8383-42B15EC7580B}" type="presOf" srcId="{CED399D0-8EEE-4E9F-93CF-F4762A1476C9}" destId="{AE688561-4F94-41E2-BA5F-D43F6CA9F970}" srcOrd="0" destOrd="0" presId="urn:microsoft.com/office/officeart/2005/8/layout/default"/>
    <dgm:cxn modelId="{D0ACCA3E-7C7D-477D-B204-54E02420A325}" type="presOf" srcId="{0ADB8F78-F770-467F-9B1D-DCE563306D69}" destId="{BE5FAD7B-38DE-4B7D-9572-9CE94E027D7E}" srcOrd="0" destOrd="0" presId="urn:microsoft.com/office/officeart/2005/8/layout/default"/>
    <dgm:cxn modelId="{5A6C0440-0B88-4DD7-BBE6-3F7F84E3A4C0}" type="presOf" srcId="{5F1DD15C-8207-466F-96C7-181CB23424B2}" destId="{A1F156A9-643D-402E-82AD-728E3486F6B0}" srcOrd="0" destOrd="0" presId="urn:microsoft.com/office/officeart/2005/8/layout/default"/>
    <dgm:cxn modelId="{077E0065-F17D-4708-BF84-FADA016E9FC1}" srcId="{CED399D0-8EEE-4E9F-93CF-F4762A1476C9}" destId="{47965E4E-E062-4FEC-865B-32F36BB960BF}" srcOrd="3" destOrd="0" parTransId="{656E2F96-C8A7-445D-A245-2B560543C4A4}" sibTransId="{DC522160-CEF5-4303-BE64-3FB24B8F477A}"/>
    <dgm:cxn modelId="{7B313296-9F8B-493F-983E-B405B71FD011}" srcId="{CED399D0-8EEE-4E9F-93CF-F4762A1476C9}" destId="{24FC7B1D-394F-4413-B46B-D1B98F00E07F}" srcOrd="4" destOrd="0" parTransId="{334F4C17-AB5A-4C0E-A6A0-2637BBADF9A8}" sibTransId="{678F11AB-9245-4759-847D-310C82EE7CCB}"/>
    <dgm:cxn modelId="{7ABC5097-15F7-4D68-B31B-8B96A2BA5D73}" srcId="{CED399D0-8EEE-4E9F-93CF-F4762A1476C9}" destId="{6CD02725-F9F9-4B25-B76E-26AF4EBE4DC5}" srcOrd="1" destOrd="0" parTransId="{A7100DFE-80D9-4936-8195-BBDB7FAA9A56}" sibTransId="{ACB3C622-BB03-4F00-AD13-850D77BAFD55}"/>
    <dgm:cxn modelId="{7372099C-2DDA-4008-8CCF-B43974592750}" type="presOf" srcId="{1D8F5282-99E9-48D7-9363-597D4AC8CCB0}" destId="{F01520DA-9F37-4EAA-AA5E-5945FE3285BE}" srcOrd="0" destOrd="0" presId="urn:microsoft.com/office/officeart/2005/8/layout/default"/>
    <dgm:cxn modelId="{75486A9E-34CA-4C52-80E1-07C273887F44}" type="presOf" srcId="{47965E4E-E062-4FEC-865B-32F36BB960BF}" destId="{DF3CCAC1-7A5C-45A6-BC4F-C90D73769BCF}" srcOrd="0" destOrd="0" presId="urn:microsoft.com/office/officeart/2005/8/layout/default"/>
    <dgm:cxn modelId="{1F41769E-3BAB-4972-B1C9-2D84B45C1F91}" type="presOf" srcId="{24FC7B1D-394F-4413-B46B-D1B98F00E07F}" destId="{02F8B4E2-0873-49BD-AD2C-B62E5874543C}" srcOrd="0" destOrd="0" presId="urn:microsoft.com/office/officeart/2005/8/layout/default"/>
    <dgm:cxn modelId="{7B8F0FD5-0C5E-4CB4-8586-FF1F31321F7C}" type="presOf" srcId="{6CD02725-F9F9-4B25-B76E-26AF4EBE4DC5}" destId="{BE6B2DB5-E428-46AC-8459-59E1BDD87A9E}" srcOrd="0" destOrd="0" presId="urn:microsoft.com/office/officeart/2005/8/layout/default"/>
    <dgm:cxn modelId="{3894D1F7-953B-4D50-B277-00AF7C2C78B8}" type="presOf" srcId="{DD09F7CF-6431-4029-A29C-147DEA0894C4}" destId="{2E898A95-02AD-4945-B357-68D3C27663FB}" srcOrd="0" destOrd="0" presId="urn:microsoft.com/office/officeart/2005/8/layout/default"/>
    <dgm:cxn modelId="{CBD59AF9-6CC8-4575-A533-07156FC2D540}" srcId="{CED399D0-8EEE-4E9F-93CF-F4762A1476C9}" destId="{5F1DD15C-8207-466F-96C7-181CB23424B2}" srcOrd="6" destOrd="0" parTransId="{60E757F8-B7F6-4BCC-86EE-392AA2269A7E}" sibTransId="{B94BA44C-5D95-4785-804A-23577D1D51E6}"/>
    <dgm:cxn modelId="{9E3453E0-DCE0-4CC1-B4C2-0ECD59ECBED4}" type="presParOf" srcId="{AE688561-4F94-41E2-BA5F-D43F6CA9F970}" destId="{F01520DA-9F37-4EAA-AA5E-5945FE3285BE}" srcOrd="0" destOrd="0" presId="urn:microsoft.com/office/officeart/2005/8/layout/default"/>
    <dgm:cxn modelId="{D63595C1-8A1A-4E6D-8F65-13B2D24D5D31}" type="presParOf" srcId="{AE688561-4F94-41E2-BA5F-D43F6CA9F970}" destId="{051D1EC4-1D84-48C5-8B9B-B4BC7FD56E3B}" srcOrd="1" destOrd="0" presId="urn:microsoft.com/office/officeart/2005/8/layout/default"/>
    <dgm:cxn modelId="{390067A8-7788-4024-84A8-0DA97487AA74}" type="presParOf" srcId="{AE688561-4F94-41E2-BA5F-D43F6CA9F970}" destId="{BE6B2DB5-E428-46AC-8459-59E1BDD87A9E}" srcOrd="2" destOrd="0" presId="urn:microsoft.com/office/officeart/2005/8/layout/default"/>
    <dgm:cxn modelId="{FBBE93AE-EDAF-4352-97A4-B692F3EE802B}" type="presParOf" srcId="{AE688561-4F94-41E2-BA5F-D43F6CA9F970}" destId="{D9C1C340-E5E0-41E2-ACC1-8C77BEEC3859}" srcOrd="3" destOrd="0" presId="urn:microsoft.com/office/officeart/2005/8/layout/default"/>
    <dgm:cxn modelId="{314901D3-8280-4395-9FC2-028034CDCA69}" type="presParOf" srcId="{AE688561-4F94-41E2-BA5F-D43F6CA9F970}" destId="{BE5FAD7B-38DE-4B7D-9572-9CE94E027D7E}" srcOrd="4" destOrd="0" presId="urn:microsoft.com/office/officeart/2005/8/layout/default"/>
    <dgm:cxn modelId="{2A8FE70D-A198-44E9-8191-27637F6C1B97}" type="presParOf" srcId="{AE688561-4F94-41E2-BA5F-D43F6CA9F970}" destId="{A7199D0D-1563-4BEF-B1D0-10C212BE9F2E}" srcOrd="5" destOrd="0" presId="urn:microsoft.com/office/officeart/2005/8/layout/default"/>
    <dgm:cxn modelId="{43B7C7EF-4F50-40A6-A777-5F1EED11C5E3}" type="presParOf" srcId="{AE688561-4F94-41E2-BA5F-D43F6CA9F970}" destId="{DF3CCAC1-7A5C-45A6-BC4F-C90D73769BCF}" srcOrd="6" destOrd="0" presId="urn:microsoft.com/office/officeart/2005/8/layout/default"/>
    <dgm:cxn modelId="{AE007CF9-64EE-47F6-BF66-994E6365F1EA}" type="presParOf" srcId="{AE688561-4F94-41E2-BA5F-D43F6CA9F970}" destId="{D5BF3BD7-C3B2-47C1-9C5B-9EC3B7C6CB04}" srcOrd="7" destOrd="0" presId="urn:microsoft.com/office/officeart/2005/8/layout/default"/>
    <dgm:cxn modelId="{6E05590B-EACE-4369-8055-BF1447C0E94E}" type="presParOf" srcId="{AE688561-4F94-41E2-BA5F-D43F6CA9F970}" destId="{02F8B4E2-0873-49BD-AD2C-B62E5874543C}" srcOrd="8" destOrd="0" presId="urn:microsoft.com/office/officeart/2005/8/layout/default"/>
    <dgm:cxn modelId="{86317F79-C551-4BD5-A48D-B390D784133B}" type="presParOf" srcId="{AE688561-4F94-41E2-BA5F-D43F6CA9F970}" destId="{D189F9A2-6195-4E94-8F7D-F082F340690C}" srcOrd="9" destOrd="0" presId="urn:microsoft.com/office/officeart/2005/8/layout/default"/>
    <dgm:cxn modelId="{7BACADA7-4B6C-4E25-9530-4DC031236A05}" type="presParOf" srcId="{AE688561-4F94-41E2-BA5F-D43F6CA9F970}" destId="{2E898A95-02AD-4945-B357-68D3C27663FB}" srcOrd="10" destOrd="0" presId="urn:microsoft.com/office/officeart/2005/8/layout/default"/>
    <dgm:cxn modelId="{0B7AA434-D63C-426F-ACC2-1681AAC51C5E}" type="presParOf" srcId="{AE688561-4F94-41E2-BA5F-D43F6CA9F970}" destId="{2B01A791-163A-4429-AC81-B15C794D40CD}" srcOrd="11" destOrd="0" presId="urn:microsoft.com/office/officeart/2005/8/layout/default"/>
    <dgm:cxn modelId="{06B848BC-04C1-4C34-A72D-0838E6CCB79E}" type="presParOf" srcId="{AE688561-4F94-41E2-BA5F-D43F6CA9F970}" destId="{A1F156A9-643D-402E-82AD-728E3486F6B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520DA-9F37-4EAA-AA5E-5945FE3285BE}">
      <dsp:nvSpPr>
        <dsp:cNvPr id="0" name=""/>
        <dsp:cNvSpPr/>
      </dsp:nvSpPr>
      <dsp:spPr>
        <a:xfrm>
          <a:off x="2964" y="254305"/>
          <a:ext cx="2351960" cy="14111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Diversity</a:t>
          </a:r>
          <a:endParaRPr lang="en-US" sz="3200" kern="1200"/>
        </a:p>
      </dsp:txBody>
      <dsp:txXfrm>
        <a:off x="2964" y="254305"/>
        <a:ext cx="2351960" cy="1411176"/>
      </dsp:txXfrm>
    </dsp:sp>
    <dsp:sp modelId="{BE6B2DB5-E428-46AC-8459-59E1BDD87A9E}">
      <dsp:nvSpPr>
        <dsp:cNvPr id="0" name=""/>
        <dsp:cNvSpPr/>
      </dsp:nvSpPr>
      <dsp:spPr>
        <a:xfrm>
          <a:off x="2590121" y="254305"/>
          <a:ext cx="2351960" cy="14111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New perspectives</a:t>
          </a:r>
          <a:endParaRPr lang="en-US" sz="3200" kern="1200"/>
        </a:p>
      </dsp:txBody>
      <dsp:txXfrm>
        <a:off x="2590121" y="254305"/>
        <a:ext cx="2351960" cy="1411176"/>
      </dsp:txXfrm>
    </dsp:sp>
    <dsp:sp modelId="{BE5FAD7B-38DE-4B7D-9572-9CE94E027D7E}">
      <dsp:nvSpPr>
        <dsp:cNvPr id="0" name=""/>
        <dsp:cNvSpPr/>
      </dsp:nvSpPr>
      <dsp:spPr>
        <a:xfrm>
          <a:off x="5177278" y="254305"/>
          <a:ext cx="2351960" cy="14111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Creative</a:t>
          </a:r>
          <a:endParaRPr lang="en-US" sz="3200" kern="1200"/>
        </a:p>
      </dsp:txBody>
      <dsp:txXfrm>
        <a:off x="5177278" y="254305"/>
        <a:ext cx="2351960" cy="1411176"/>
      </dsp:txXfrm>
    </dsp:sp>
    <dsp:sp modelId="{DF3CCAC1-7A5C-45A6-BC4F-C90D73769BCF}">
      <dsp:nvSpPr>
        <dsp:cNvPr id="0" name=""/>
        <dsp:cNvSpPr/>
      </dsp:nvSpPr>
      <dsp:spPr>
        <a:xfrm>
          <a:off x="7764434" y="254305"/>
          <a:ext cx="2351960" cy="14111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Intelligent</a:t>
          </a:r>
          <a:endParaRPr lang="en-US" sz="3200" kern="1200"/>
        </a:p>
      </dsp:txBody>
      <dsp:txXfrm>
        <a:off x="7764434" y="254305"/>
        <a:ext cx="2351960" cy="1411176"/>
      </dsp:txXfrm>
    </dsp:sp>
    <dsp:sp modelId="{02F8B4E2-0873-49BD-AD2C-B62E5874543C}">
      <dsp:nvSpPr>
        <dsp:cNvPr id="0" name=""/>
        <dsp:cNvSpPr/>
      </dsp:nvSpPr>
      <dsp:spPr>
        <a:xfrm>
          <a:off x="1296543" y="1900678"/>
          <a:ext cx="2351960" cy="141117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Determined</a:t>
          </a:r>
          <a:endParaRPr lang="en-US" sz="3200" kern="1200"/>
        </a:p>
      </dsp:txBody>
      <dsp:txXfrm>
        <a:off x="1296543" y="1900678"/>
        <a:ext cx="2351960" cy="1411176"/>
      </dsp:txXfrm>
    </dsp:sp>
    <dsp:sp modelId="{2E898A95-02AD-4945-B357-68D3C27663FB}">
      <dsp:nvSpPr>
        <dsp:cNvPr id="0" name=""/>
        <dsp:cNvSpPr/>
      </dsp:nvSpPr>
      <dsp:spPr>
        <a:xfrm>
          <a:off x="3883699" y="1900678"/>
          <a:ext cx="2351960" cy="14111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Visual</a:t>
          </a:r>
          <a:endParaRPr lang="en-US" sz="3200" kern="1200"/>
        </a:p>
      </dsp:txBody>
      <dsp:txXfrm>
        <a:off x="3883699" y="1900678"/>
        <a:ext cx="2351960" cy="1411176"/>
      </dsp:txXfrm>
    </dsp:sp>
    <dsp:sp modelId="{A1F156A9-643D-402E-82AD-728E3486F6B0}">
      <dsp:nvSpPr>
        <dsp:cNvPr id="0" name=""/>
        <dsp:cNvSpPr/>
      </dsp:nvSpPr>
      <dsp:spPr>
        <a:xfrm>
          <a:off x="6470856" y="1900678"/>
          <a:ext cx="2351960" cy="14111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Fun-loving</a:t>
          </a:r>
          <a:endParaRPr lang="en-US" sz="3200" kern="1200"/>
        </a:p>
      </dsp:txBody>
      <dsp:txXfrm>
        <a:off x="6470856" y="1900678"/>
        <a:ext cx="2351960" cy="1411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0.01455</cdr:x>
      <cdr:y>0.05459</cdr:y>
    </cdr:from>
    <cdr:to>
      <cdr:x>0.34493</cdr:x>
      <cdr:y>0.35571</cdr:y>
    </cdr:to>
    <cdr:sp macro="" textlink="">
      <cdr:nvSpPr>
        <cdr:cNvPr id="3" name="TextBox 10">
          <a:extLst xmlns:a="http://schemas.openxmlformats.org/drawingml/2006/main">
            <a:ext uri="{FF2B5EF4-FFF2-40B4-BE49-F238E27FC236}">
              <a16:creationId xmlns:a16="http://schemas.microsoft.com/office/drawing/2014/main" id="{67F49D77-4D87-B121-8A72-F5BE8B743258}"/>
            </a:ext>
          </a:extLst>
        </cdr:cNvPr>
        <cdr:cNvSpPr txBox="1"/>
      </cdr:nvSpPr>
      <cdr:spPr>
        <a:xfrm xmlns:a="http://schemas.openxmlformats.org/drawingml/2006/main">
          <a:off x="158700" y="304122"/>
          <a:ext cx="3602736" cy="16775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609630" rtl="0" eaLnBrk="1" fontAlgn="auto" latinLnBrk="0" hangingPunct="1">
            <a:lnSpc>
              <a:spcPts val="64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85CA"/>
              </a:solidFill>
              <a:effectLst/>
              <a:uLnTx/>
              <a:uFillTx/>
              <a:latin typeface="Calibri"/>
              <a:ea typeface="+mn-ea"/>
              <a:cs typeface="+mn-cs"/>
            </a:rPr>
            <a:t>Neurodiversity in UCD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942A0-F53A-4C7B-BAA8-BA1A5DB09FB7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043B3-5E62-43F7-BDAB-A26976B9403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6452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1350F-A1A6-41BB-AFD3-1AE73D639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2E5E1-B828-4C15-8CF1-9F603D1FA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5F2F0-8901-4780-A17E-E450F4E90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DB9D0-DB2D-490C-A220-BCE19990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72A6E-5AA7-4978-9434-C099C845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ECBB32D-E4C1-43E6-9A46-52F37C9D5A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31696"/>
            <a:ext cx="2403566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3F7E-CB06-4B37-975D-25A030DA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F02FA-8471-4084-8286-C93937FAF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8E547-6AB3-41C6-B73E-8A23AF5F1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6660-C05C-43EE-AE32-6FBBAE5E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E91CC-3E78-4662-ADED-621FF16E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6307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F2B1E4-3E04-4D0B-81D3-46159FDA0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6D920-7930-41E0-831E-405D3C6B1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D5762-8A77-4D74-ACB0-18630FFA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29430-0F96-4862-84B6-67B27BB6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ECCF4-3471-4AB2-BA1C-9E4B0AE8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23608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664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083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990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65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3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2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69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3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8D91-D797-483D-B0A4-EFDDFEB9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2D05B-DB44-4568-8E28-267F33D24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0095F-9234-429E-9CDD-F91B1F1F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E7F-6718-4D94-B091-65B520FC0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72FC2-99D0-4490-B44E-F7C24B708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8536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93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19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92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3/27/2023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9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39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0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37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80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38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4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FB18F-C5C4-406E-AA9B-F587E3F4F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ECBFB-18BA-4755-9BE2-3A539E2D5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68FA1-AEB8-4060-9644-095817D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12AE1-FA45-47AC-BF7C-0F3CE838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E7610-3A68-4732-9612-C03313A02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42677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3/27/2023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12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8400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64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1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C4E8E-8771-4450-863C-0C8272203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80E6C-9B53-4871-A3FE-38010F677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D31A9-EBFE-4C26-85F9-AFF9973F6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41BC3-1E9E-4AC5-A0C3-8F6ED754A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1DF02-9508-4069-94F5-0D7D1331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CC559-0E07-4DC0-B355-7D74DE589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600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05E2-E00E-402E-800C-60A1FB925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3E0A2-FB12-4D25-A9D7-579204DFA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04181-2628-4DF0-B895-8A80A78AB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27454A-239B-42BC-9E6D-B2D1AB901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DD531-3461-40B6-9AFC-821D21D7F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82B5F7-75F6-4609-B18F-D9C48D2E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F88BD-37F7-47A4-ADB4-97A330AD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08DE3A-0C08-49AD-A612-7FA3B2A4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41609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FD7E-2E9B-4B00-BF64-55334C8B7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D28963-E682-41AB-B745-96EACADD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2977A-DBDA-4A63-85C5-3F80C152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E3059-17F2-4CE7-AFF6-C8A45640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3558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7FE74D-E595-4A9B-9060-C528836D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03173C-CF10-449F-AA9F-E9074203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3239E-9E15-4245-97EC-A5B0A8C3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7693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AD15D-B4D3-4B75-ACEC-FCD38AB3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F0D41-B09C-48C5-81B6-67A0EE945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AF6B1-FED0-4BFC-BCC7-77A11EC7A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5408B-75B0-4E6F-AB72-A97D62B0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C3383-1E90-4318-B661-28847AFC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03E3C-9626-4DC6-92E5-DBC21097D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8327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F17C6-10F1-4C69-BD5A-A01AE1EBD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C7FBDA-0EAC-41FD-919E-F42DE68E1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9B33B-1B5F-414E-8730-3F5E7A442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291EF-8698-42C0-BE64-9A6A5145C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44B01-F696-44DC-A261-614E5EF5A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75DB7-DB6B-49D7-AD3B-80EB6AC4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169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27CB88-06B5-47E2-A25F-925F523DC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8BE59-D938-401E-9219-EF8C6C0E7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6DD95-0F54-43AF-AF97-14D8F0B2E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13E4A-3E64-46F0-97F3-987170ABE748}" type="datetimeFigureOut">
              <a:rPr lang="en-IE" smtClean="0"/>
              <a:t>27/03/2023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DAF39-5481-4394-A384-363D75AC1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1E4C2-8382-428C-A618-A03AFA14D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8CDD61C-9202-4556-ACB1-11E7975DA9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31696"/>
            <a:ext cx="2403566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4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1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4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d.ie/all/ucdstudents/support/digitalsupport/sensusaccessfileconversion/sensusaccesswebform-convertfiles/" TargetMode="External"/><Relationship Id="rId2" Type="http://schemas.openxmlformats.org/officeDocument/2006/relationships/hyperlink" Target="https://www.ucd.ie/all/ucdstudents/support/allyforbrightspace/allyforucdstudents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disability@ucd.ie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d.ie/all/ucdstudents/support/digital-ambassadors/" TargetMode="External"/><Relationship Id="rId2" Type="http://schemas.openxmlformats.org/officeDocument/2006/relationships/hyperlink" Target="https://www.ucd.ie/all/ucdstudents/support/disabilitysupport/dyslexiascreen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ahead.ie/The-AT-Hive" TargetMode="External"/><Relationship Id="rId4" Type="http://schemas.openxmlformats.org/officeDocument/2006/relationships/hyperlink" Target="https://www.ucd.ie/all/ucdstudents/academiclife/academicskills/#:~:text=The%20topics%20covered%20include%20organisation,self%20care%20and%20stress%20management.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B2389-C49F-439D-BE57-891D1EDE8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1223" y="553713"/>
            <a:ext cx="9842377" cy="3048324"/>
          </a:xfrm>
        </p:spPr>
        <p:txBody>
          <a:bodyPr>
            <a:normAutofit/>
          </a:bodyPr>
          <a:lstStyle/>
          <a:p>
            <a:r>
              <a:rPr lang="en-GB" b="1" dirty="0"/>
              <a:t>Tips for Making Teaching Environments More Accessible for Neurodiverse Students</a:t>
            </a:r>
            <a:endParaRPr lang="en-IE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8A393C-5498-456A-8584-203B31F50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031" y="3602037"/>
            <a:ext cx="11380763" cy="2133599"/>
          </a:xfrm>
        </p:spPr>
        <p:txBody>
          <a:bodyPr>
            <a:normAutofit fontScale="62500" lnSpcReduction="20000"/>
          </a:bodyPr>
          <a:lstStyle/>
          <a:p>
            <a:endParaRPr lang="en-IE" dirty="0"/>
          </a:p>
          <a:p>
            <a:r>
              <a:rPr lang="en-IE" sz="5100" dirty="0"/>
              <a:t>March 2023</a:t>
            </a:r>
          </a:p>
          <a:p>
            <a:endParaRPr lang="en-IE" sz="4400" dirty="0"/>
          </a:p>
          <a:p>
            <a:r>
              <a:rPr lang="en-IE" sz="6300" dirty="0"/>
              <a:t>Julie Tonge &amp; Fiona Quinn – UCD Access &amp; Lifelong Learning</a:t>
            </a:r>
          </a:p>
        </p:txBody>
      </p:sp>
    </p:spTree>
    <p:extLst>
      <p:ext uri="{BB962C8B-B14F-4D97-AF65-F5344CB8AC3E}">
        <p14:creationId xmlns:p14="http://schemas.microsoft.com/office/powerpoint/2010/main" val="2657863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06CD63-D315-4C4C-9208-00A3FBB6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IE" sz="4800" dirty="0">
                <a:solidFill>
                  <a:schemeClr val="bg1"/>
                </a:solidFill>
              </a:rPr>
              <a:t>Top tips for an accessible classroom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47DC8-C1E7-407F-970F-C15BB7E1D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210" y="816555"/>
            <a:ext cx="5716988" cy="5501722"/>
          </a:xfrm>
        </p:spPr>
        <p:txBody>
          <a:bodyPr anchor="ctr">
            <a:normAutofit fontScale="92500" lnSpcReduction="10000"/>
          </a:bodyPr>
          <a:lstStyle/>
          <a:p>
            <a:r>
              <a:rPr lang="en-IE" sz="2400" dirty="0"/>
              <a:t>Be Aware of students needs - some students may need to move during class or leave the class briefly. Encourage this at the beginning of your lectures.</a:t>
            </a:r>
          </a:p>
          <a:p>
            <a:r>
              <a:rPr lang="en-IE" sz="2400" dirty="0"/>
              <a:t>In longer classes include a break for 5- 10 minutes.</a:t>
            </a:r>
          </a:p>
          <a:p>
            <a:r>
              <a:rPr lang="en-IE" sz="2400" dirty="0"/>
              <a:t>Encourage the use of technology, many students will be using Assistive Technology in class.</a:t>
            </a:r>
          </a:p>
          <a:p>
            <a:r>
              <a:rPr lang="en-IE" sz="2400" dirty="0"/>
              <a:t>Provide Lecture Recordings for use as study revision aid.</a:t>
            </a:r>
          </a:p>
          <a:p>
            <a:r>
              <a:rPr lang="en-IE" sz="2400" dirty="0"/>
              <a:t>Upload lecture slides to Brightspace before the lecture, so students can read them beforehand.</a:t>
            </a:r>
          </a:p>
          <a:p>
            <a:r>
              <a:rPr lang="en-IE" sz="2400" dirty="0"/>
              <a:t>Allow students to take pictures of workings during class – not all students will be able to copy it down.</a:t>
            </a:r>
          </a:p>
          <a:p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1370499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614D28-E93A-4321-9DF8-3FC4A931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IE" sz="4800" dirty="0">
                <a:solidFill>
                  <a:schemeClr val="bg1"/>
                </a:solidFill>
              </a:rPr>
              <a:t>More tips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F04F528-BEBA-4983-96F8-C789943C2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4780" y="354651"/>
            <a:ext cx="5716988" cy="6503349"/>
          </a:xfrm>
        </p:spPr>
        <p:txBody>
          <a:bodyPr anchor="ctr">
            <a:normAutofit/>
          </a:bodyPr>
          <a:lstStyle/>
          <a:p>
            <a:r>
              <a:rPr lang="en-IE" sz="2400" dirty="0"/>
              <a:t>Give students a to do list to help them keep on track.</a:t>
            </a:r>
          </a:p>
          <a:p>
            <a:r>
              <a:rPr lang="en-IE" sz="2400" dirty="0"/>
              <a:t>Provide students with a clear outline of the assessments, with specific instructions, and the weighting for each component.</a:t>
            </a:r>
          </a:p>
          <a:p>
            <a:r>
              <a:rPr lang="en-IE" sz="2400" dirty="0"/>
              <a:t>Give students an outline of the expectations for the class- what additional work they need to be doing outside of class and how much time they should spend on it.</a:t>
            </a:r>
          </a:p>
          <a:p>
            <a:r>
              <a:rPr lang="en-IE" sz="2400" dirty="0"/>
              <a:t>Assist students to break down tasks into small chunks.</a:t>
            </a:r>
          </a:p>
          <a:p>
            <a:r>
              <a:rPr lang="en-IE" sz="2400" dirty="0"/>
              <a:t>Provide a module planner and include all your deadlines</a:t>
            </a:r>
          </a:p>
          <a:p>
            <a:r>
              <a:rPr lang="en-IE" sz="2400" dirty="0"/>
              <a:t>Encourage students to give feedback on what works for them.</a:t>
            </a:r>
          </a:p>
          <a:p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641913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96CC-8F19-411F-AC59-60BCC7D50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Use these Accessibility Tools!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DE083-F217-41D0-88CF-F3B3D847B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hlinkClick r:id="rId2"/>
              </a:rPr>
              <a:t>Ally for Brightspace </a:t>
            </a:r>
            <a:r>
              <a:rPr lang="en-IE" dirty="0"/>
              <a:t>– download your course materials in a format that works best for you. 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>
                <a:hlinkClick r:id="rId3"/>
              </a:rPr>
              <a:t>SensusAccess</a:t>
            </a:r>
            <a:r>
              <a:rPr lang="en-IE" dirty="0"/>
              <a:t> – a simple file conversion tool to create files in whatever format suits e.g. you can create audio files to listen to when on the move.</a:t>
            </a:r>
          </a:p>
        </p:txBody>
      </p:sp>
    </p:spTree>
    <p:extLst>
      <p:ext uri="{BB962C8B-B14F-4D97-AF65-F5344CB8AC3E}">
        <p14:creationId xmlns:p14="http://schemas.microsoft.com/office/powerpoint/2010/main" val="2885580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41432-092F-4B21-B41C-7203ECD1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Imbedding Wellbeing in your classroom </a:t>
            </a:r>
            <a:endParaRPr lang="en-IE" sz="4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8FB55-7211-4710-AD93-D12EC4B6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221673"/>
            <a:ext cx="5716988" cy="6317672"/>
          </a:xfrm>
        </p:spPr>
        <p:txBody>
          <a:bodyPr anchor="ctr">
            <a:normAutofit/>
          </a:bodyPr>
          <a:lstStyle/>
          <a:p>
            <a:r>
              <a:rPr lang="en-IE" sz="2400" dirty="0"/>
              <a:t>Encourage social activity in your classroom. </a:t>
            </a:r>
          </a:p>
          <a:p>
            <a:r>
              <a:rPr lang="en-IE" sz="2400" dirty="0"/>
              <a:t>Encourage healthy habits – include these in the student To Do List!</a:t>
            </a:r>
          </a:p>
          <a:p>
            <a:r>
              <a:rPr lang="en-IE" sz="2400" dirty="0"/>
              <a:t>Consider whole programme workload.</a:t>
            </a:r>
          </a:p>
          <a:p>
            <a:r>
              <a:rPr lang="en-IE" sz="2400" dirty="0"/>
              <a:t>Be aware of the University Supports and encourage students to use them- e.g. </a:t>
            </a:r>
            <a:r>
              <a:rPr lang="en-IE" sz="2400" dirty="0" err="1"/>
              <a:t>Silvercloud</a:t>
            </a:r>
            <a:r>
              <a:rPr lang="en-IE" sz="2400" dirty="0"/>
              <a:t>, UCD Counselling, Student Advisers, Access and Lifelong Learning, Maths Support Centre, Clubs and Societies etc. </a:t>
            </a:r>
          </a:p>
        </p:txBody>
      </p:sp>
    </p:spTree>
    <p:extLst>
      <p:ext uri="{BB962C8B-B14F-4D97-AF65-F5344CB8AC3E}">
        <p14:creationId xmlns:p14="http://schemas.microsoft.com/office/powerpoint/2010/main" val="279865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41432-092F-4B21-B41C-7203ECD1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IE" sz="4800" dirty="0">
                <a:solidFill>
                  <a:schemeClr val="bg1"/>
                </a:solidFill>
              </a:rPr>
              <a:t>Universal Design for Learning (UDL)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8FB55-7211-4710-AD93-D12EC4B6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221673"/>
            <a:ext cx="5716988" cy="6317672"/>
          </a:xfrm>
        </p:spPr>
        <p:txBody>
          <a:bodyPr anchor="ctr">
            <a:normAutofit/>
          </a:bodyPr>
          <a:lstStyle/>
          <a:p>
            <a:r>
              <a:rPr lang="en-IE" sz="2400" dirty="0"/>
              <a:t>Provide multiple means of representation -  present your information in a variety of formats e.g. text, image, video etc.</a:t>
            </a:r>
          </a:p>
          <a:p>
            <a:r>
              <a:rPr lang="en-IE" sz="2400" dirty="0"/>
              <a:t>Provide multiple means of action and expression – allow students to express what they know in different ways e.g. choice of assessment.</a:t>
            </a:r>
          </a:p>
          <a:p>
            <a:r>
              <a:rPr lang="en-IE" sz="2400" dirty="0"/>
              <a:t>Provide multiple means of engagement – use different methodologies to motivate students e.g. groupwork and individual projects. </a:t>
            </a:r>
          </a:p>
          <a:p>
            <a:r>
              <a:rPr lang="en-IE" sz="2400" dirty="0"/>
              <a:t>Complete the Digital Badge in Universal Design for Teaching &amp; Learning.</a:t>
            </a:r>
          </a:p>
        </p:txBody>
      </p:sp>
    </p:spTree>
    <p:extLst>
      <p:ext uri="{BB962C8B-B14F-4D97-AF65-F5344CB8AC3E}">
        <p14:creationId xmlns:p14="http://schemas.microsoft.com/office/powerpoint/2010/main" val="2630740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7CC9-52C4-4A11-B47D-6D5D97A01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F6BF-4898-4A67-BD45-9A2C6398A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Picture 4" descr="Different colored question marks">
            <a:extLst>
              <a:ext uri="{FF2B5EF4-FFF2-40B4-BE49-F238E27FC236}">
                <a16:creationId xmlns:a16="http://schemas.microsoft.com/office/drawing/2014/main" id="{00907EBB-7503-48E3-9894-0615AD937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3563"/>
            <a:ext cx="8767273" cy="4931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3DFC88-22F7-40FA-8CD7-7AC828E54C8C}"/>
              </a:ext>
            </a:extLst>
          </p:cNvPr>
          <p:cNvSpPr txBox="1"/>
          <p:nvPr/>
        </p:nvSpPr>
        <p:spPr>
          <a:xfrm>
            <a:off x="7483979" y="5569545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E" dirty="0">
                <a:hlinkClick r:id="rId3"/>
              </a:rPr>
              <a:t>disability@ucd.ie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35754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8CD99-9586-434A-8CC8-83E81578D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r>
              <a:rPr lang="en-IE" sz="4000">
                <a:solidFill>
                  <a:schemeClr val="tx2"/>
                </a:solidFill>
              </a:rPr>
              <a:t>What’s good about neurodiversity?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15A418-AAFE-49BA-AA44-322E301A9A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621604"/>
              </p:ext>
            </p:extLst>
          </p:nvPr>
        </p:nvGraphicFramePr>
        <p:xfrm>
          <a:off x="1036320" y="2543633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4606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A7A5B0-A86B-4B2D-B579-7DD940594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2E8A20-C7E5-410C-8629-67A14662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19C08F7-5C9F-4B0E-B456-7D65B3614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699A19-20B7-49BE-83FC-806DFC3FF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346902"/>
            <a:ext cx="5372099" cy="5372099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10A87223-A723-44F9-9858-E50DAA540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49" y="5976185"/>
            <a:ext cx="5372099" cy="8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73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69109" y="685800"/>
            <a:ext cx="10642600" cy="764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4400" dirty="0">
                <a:solidFill>
                  <a:srgbClr val="0085CA"/>
                </a:solidFill>
              </a:rPr>
              <a:t>UCD Access &amp; Lifelong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63E9-32AA-48C6-A1BB-31F008508CDC}"/>
              </a:ext>
            </a:extLst>
          </p:cNvPr>
          <p:cNvSpPr txBox="1"/>
          <p:nvPr/>
        </p:nvSpPr>
        <p:spPr>
          <a:xfrm>
            <a:off x="3089976" y="1630243"/>
            <a:ext cx="6299200" cy="1094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4101" lvl="1" algn="ctr" defTabSz="609630">
              <a:lnSpc>
                <a:spcPts val="2613"/>
              </a:lnSpc>
            </a:pPr>
            <a:r>
              <a:rPr lang="en-US" sz="2933" dirty="0">
                <a:solidFill>
                  <a:srgbClr val="003A70"/>
                </a:solidFill>
                <a:latin typeface="Aileron Regular Bold"/>
              </a:rPr>
              <a:t>The ALL Centre</a:t>
            </a:r>
          </a:p>
          <a:p>
            <a:pPr marL="154101" lvl="1" algn="ctr" defTabSz="609630">
              <a:lnSpc>
                <a:spcPts val="2613"/>
              </a:lnSpc>
            </a:pPr>
            <a:endParaRPr lang="en-US" sz="2933" dirty="0">
              <a:solidFill>
                <a:srgbClr val="003A70"/>
              </a:solidFill>
              <a:latin typeface="Aileron Regular Bold"/>
            </a:endParaRPr>
          </a:p>
          <a:p>
            <a:pPr marL="154101" lvl="1" algn="ctr" defTabSz="609630">
              <a:lnSpc>
                <a:spcPts val="2613"/>
              </a:lnSpc>
            </a:pPr>
            <a:r>
              <a:rPr lang="en-US" sz="2933" dirty="0">
                <a:solidFill>
                  <a:srgbClr val="003A70"/>
                </a:solidFill>
                <a:latin typeface="Aileron Regular Bold"/>
              </a:rPr>
              <a:t>James Joyce Library Building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6FB970-DA02-49E8-85E8-99DDC680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152" y="2695235"/>
            <a:ext cx="5524500" cy="368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4D3C8-A7EF-4E52-9999-08E5CEFB1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2695235"/>
            <a:ext cx="5524500" cy="3683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B01B0-875F-4C58-A40D-73080026F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2E5C30D-6841-BE9B-F9AC-1D77131BB8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4206111"/>
              </p:ext>
            </p:extLst>
          </p:nvPr>
        </p:nvGraphicFramePr>
        <p:xfrm>
          <a:off x="643467" y="643467"/>
          <a:ext cx="10905066" cy="5571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8486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AA087A5-F96F-5056-457A-489CE4729F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136316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7F49D77-4D87-B121-8A72-F5BE8B743258}"/>
              </a:ext>
            </a:extLst>
          </p:cNvPr>
          <p:cNvSpPr txBox="1"/>
          <p:nvPr/>
        </p:nvSpPr>
        <p:spPr>
          <a:xfrm>
            <a:off x="658368" y="719666"/>
            <a:ext cx="3602736" cy="1677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5C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Neurodiversity in UCD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6BA627-407F-EC39-1F48-370C6B19FCFA}"/>
              </a:ext>
            </a:extLst>
          </p:cNvPr>
          <p:cNvSpPr txBox="1"/>
          <p:nvPr/>
        </p:nvSpPr>
        <p:spPr>
          <a:xfrm>
            <a:off x="8458200" y="1670891"/>
            <a:ext cx="24902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dirty="0"/>
              <a:t>Many Students will have more than one diagnosis.</a:t>
            </a:r>
          </a:p>
        </p:txBody>
      </p:sp>
    </p:spTree>
    <p:extLst>
      <p:ext uri="{BB962C8B-B14F-4D97-AF65-F5344CB8AC3E}">
        <p14:creationId xmlns:p14="http://schemas.microsoft.com/office/powerpoint/2010/main" val="1795557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B01B0-875F-4C58-A40D-73080026F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5DC30E8-59A4-7B34-78FD-9E4831203C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425018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3982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1086-0F97-4004-B210-7F0F12E2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Reasonable Accommodation?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78900F-2F4C-431B-9CCB-B98520409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Reasonable Accommodation is any action that alleviates a disadvantage that a person experiences due to a disability or medical condition. </a:t>
            </a:r>
          </a:p>
          <a:p>
            <a:r>
              <a:rPr lang="en-US" dirty="0"/>
              <a:t>Common examples include: </a:t>
            </a:r>
          </a:p>
          <a:p>
            <a:pPr lvl="1"/>
            <a:r>
              <a:rPr lang="en-US" dirty="0"/>
              <a:t>Additional time in exams</a:t>
            </a:r>
          </a:p>
          <a:p>
            <a:pPr lvl="1"/>
            <a:r>
              <a:rPr lang="en-US" dirty="0"/>
              <a:t>Smaller exam venue</a:t>
            </a:r>
          </a:p>
          <a:p>
            <a:pPr lvl="1"/>
            <a:r>
              <a:rPr lang="en-US" dirty="0"/>
              <a:t>Assistive Technology provision and training</a:t>
            </a:r>
          </a:p>
          <a:p>
            <a:pPr lvl="1"/>
            <a:r>
              <a:rPr lang="en-US" dirty="0"/>
              <a:t>Provision of lecture slides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 range of other supports may also be provided.</a:t>
            </a:r>
          </a:p>
        </p:txBody>
      </p:sp>
      <p:pic>
        <p:nvPicPr>
          <p:cNvPr id="6" name="Picture 2" descr="Image representing a range of reasonable accommodations e.g. sign language, braille etc.">
            <a:extLst>
              <a:ext uri="{FF2B5EF4-FFF2-40B4-BE49-F238E27FC236}">
                <a16:creationId xmlns:a16="http://schemas.microsoft.com/office/drawing/2014/main" id="{91436009-9BBE-40CF-9293-676537F9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60000"/>
            <a:ext cx="45720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02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B7EE-58FD-472E-AB2B-2AAB70B6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Supports for Neurodiverse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FCA57-7F46-4C29-A5C5-E3DE585EA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addition to Reasonable Accommodations students are offered a suite of supports, many of which any student can use: </a:t>
            </a:r>
          </a:p>
          <a:p>
            <a:r>
              <a:rPr lang="en-US" dirty="0">
                <a:hlinkClick r:id="rId2"/>
              </a:rPr>
              <a:t>Dyslexia Screening Service</a:t>
            </a:r>
            <a:endParaRPr lang="en-US" dirty="0"/>
          </a:p>
          <a:p>
            <a:r>
              <a:rPr lang="en-US" dirty="0">
                <a:hlinkClick r:id="rId3"/>
              </a:rPr>
              <a:t>Digital Ambassadors</a:t>
            </a:r>
            <a:r>
              <a:rPr lang="en-US" dirty="0"/>
              <a:t>.</a:t>
            </a:r>
          </a:p>
          <a:p>
            <a:r>
              <a:rPr lang="en-US" dirty="0">
                <a:hlinkClick r:id="rId4"/>
              </a:rPr>
              <a:t>Academic Skills Workshops and access to online resources</a:t>
            </a:r>
            <a:r>
              <a:rPr lang="en-US" dirty="0"/>
              <a:t>.</a:t>
            </a:r>
          </a:p>
          <a:p>
            <a:r>
              <a:rPr lang="en-US" dirty="0"/>
              <a:t>Workshops of particular interest to neurodiverse students –  check out </a:t>
            </a:r>
            <a:r>
              <a:rPr lang="en-US" dirty="0">
                <a:hlinkClick r:id="rId4"/>
              </a:rPr>
              <a:t>our website </a:t>
            </a:r>
            <a:r>
              <a:rPr lang="en-US" dirty="0"/>
              <a:t>for upcoming events and recordings.</a:t>
            </a:r>
          </a:p>
          <a:p>
            <a:r>
              <a:rPr lang="en-US" dirty="0"/>
              <a:t>Assistive Technology </a:t>
            </a:r>
          </a:p>
          <a:p>
            <a:pPr lvl="1"/>
            <a:r>
              <a:rPr lang="en-US" dirty="0">
                <a:hlinkClick r:id="rId5"/>
              </a:rPr>
              <a:t>https://www.ahead.ie/The-AT-Hive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8" name="Picture 4" descr="Discover your Assistive Technology - AHEAD">
            <a:extLst>
              <a:ext uri="{FF2B5EF4-FFF2-40B4-BE49-F238E27FC236}">
                <a16:creationId xmlns:a16="http://schemas.microsoft.com/office/drawing/2014/main" id="{653538B2-5BC7-449A-8488-AF54F244C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732" y="5242623"/>
            <a:ext cx="2754220" cy="136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91595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630</Words>
  <Application>Microsoft Office PowerPoint</Application>
  <PresentationFormat>Widescreen</PresentationFormat>
  <Paragraphs>87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Aileron Regular Bold</vt:lpstr>
      <vt:lpstr>Arial</vt:lpstr>
      <vt:lpstr>Avenir Next LT Pro</vt:lpstr>
      <vt:lpstr>Avenir Next LT Pro Light</vt:lpstr>
      <vt:lpstr>Calibri</vt:lpstr>
      <vt:lpstr>Calibri Light</vt:lpstr>
      <vt:lpstr>Garamond</vt:lpstr>
      <vt:lpstr>Office Theme</vt:lpstr>
      <vt:lpstr>3_Office Theme</vt:lpstr>
      <vt:lpstr>SavonVTI</vt:lpstr>
      <vt:lpstr>Tips for Making Teaching Environments More Accessible for Neurodiverse Students</vt:lpstr>
      <vt:lpstr>What’s good about neurodiversity?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Reasonable Accommodation?</vt:lpstr>
      <vt:lpstr>Supports for Neurodiverse students</vt:lpstr>
      <vt:lpstr>Top tips for an accessible classroom </vt:lpstr>
      <vt:lpstr>More tips</vt:lpstr>
      <vt:lpstr>Use these Accessibility Tools! </vt:lpstr>
      <vt:lpstr>Imbedding Wellbeing in your classroom </vt:lpstr>
      <vt:lpstr>Universal Design for Learning (UDL)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Padden</dc:creator>
  <cp:lastModifiedBy>Fiona Quinn</cp:lastModifiedBy>
  <cp:revision>21</cp:revision>
  <dcterms:created xsi:type="dcterms:W3CDTF">2020-11-30T10:56:09Z</dcterms:created>
  <dcterms:modified xsi:type="dcterms:W3CDTF">2023-03-27T15:14:19Z</dcterms:modified>
</cp:coreProperties>
</file>